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91" r:id="rId6"/>
    <p:sldId id="282" r:id="rId7"/>
    <p:sldId id="281" r:id="rId8"/>
    <p:sldId id="293" r:id="rId9"/>
    <p:sldId id="283" r:id="rId10"/>
    <p:sldId id="284" r:id="rId11"/>
    <p:sldId id="265" r:id="rId12"/>
    <p:sldId id="285" r:id="rId13"/>
    <p:sldId id="288" r:id="rId14"/>
    <p:sldId id="270" r:id="rId15"/>
    <p:sldId id="271" r:id="rId16"/>
    <p:sldId id="289" r:id="rId17"/>
    <p:sldId id="272" r:id="rId18"/>
    <p:sldId id="290" r:id="rId19"/>
    <p:sldId id="274" r:id="rId20"/>
    <p:sldId id="279" r:id="rId21"/>
    <p:sldId id="275" r:id="rId22"/>
    <p:sldId id="277" r:id="rId23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12"/>
        <p:sld r:id="rId15"/>
        <p:sld r:id="rId16"/>
        <p:sld r:id="rId18"/>
        <p:sld r:id="rId20"/>
        <p:sld r:id="rId22"/>
        <p:sld r:id="rId23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BCD02B0-1F93-4C4D-B930-D4C808DE8C1A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C685D02-204D-4FF5-9AB0-A3A166166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0DE98F-EFD9-44B6-AE88-CD7D1CE64BFC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A07FC-F167-4EB1-AFBA-9C97377A8434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DDEAD5-B782-42E8-A125-99DF04250700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B8B3-8ED6-4043-8C0B-87FA5A89B6D6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4192-598D-450B-8F88-E47B9538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F71E-D6D5-4621-BF18-8332F54D54C1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7AEC-03DC-4DC0-BAAA-3A5B7A5FD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DFDF-EA49-43FC-B29E-A78040C65A70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FB2B-5595-4441-92B3-29932ECD2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5DB2-1174-490D-A408-F1E1DDED5012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D6B7-A943-4B80-92EB-E678DC7D7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76D5-31A5-4B0D-996E-46683776A146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808C-1B97-4422-AF22-9B491579F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8D6C-BFE4-403F-8C88-2EC977D0181F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67CB4-1C66-4454-9FF7-35DD541CB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2B8E-721D-4B6F-A450-A55F6FCCB67D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3015-501A-48C7-8CAB-1BDF0DF69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6D53-66EB-40E9-8722-D81A847ABF9A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7D98-DC39-474C-9783-6A48A5DE4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6EBB-0903-4F48-81A1-AC76BACA74DC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4A87-6E3E-4D7C-870B-E0BDEC751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48900-13FF-401F-846A-38BCA5FB980E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5110-65A0-43DA-A36B-384209AD1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31A3-0E16-4CF9-B1CE-FFE22BEB7D9F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629E-D9B7-44ED-AD36-FA10DB1AB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C91AF1-40C4-4303-9CB3-BC06F7254F1A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16A11-85DE-4703-AA35-FE76FC70A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5" r:id="rId9"/>
    <p:sldLayoutId id="2147483781" r:id="rId10"/>
    <p:sldLayoutId id="2147483782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000504"/>
            <a:ext cx="8315356" cy="1643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«БУМАЖНАЯ ФАНТАЗИЯ» </a:t>
            </a:r>
            <a:r>
              <a:rPr lang="ru-RU" dirty="0" smtClean="0"/>
              <a:t>ПРОЕКТ-ПРАКТИКА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3" y="5715000"/>
            <a:ext cx="3629025" cy="928688"/>
          </a:xfrm>
        </p:spPr>
        <p:txBody>
          <a:bodyPr/>
          <a:lstStyle/>
          <a:p>
            <a:pPr marR="0" eaLnBrk="1" hangingPunct="1"/>
            <a:r>
              <a:rPr lang="ru-RU" dirty="0" smtClean="0"/>
              <a:t>От идеи к реализации</a:t>
            </a:r>
          </a:p>
        </p:txBody>
      </p:sp>
      <p:pic>
        <p:nvPicPr>
          <p:cNvPr id="5124" name="Picture 2" descr="E:\Фотоархив\Кружки ТОЦЮТ\мастер-класс Инна\IMG_20171229_113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785813"/>
            <a:ext cx="42386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85794"/>
            <a:ext cx="6429420" cy="13573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Важный этап-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подведение итогов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" name="Содержимое 4" descr="рыбка мл мятая бумаг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43372" y="2285992"/>
            <a:ext cx="4429156" cy="37862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643182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Положительные эмоции от результата:</a:t>
            </a:r>
          </a:p>
          <a:p>
            <a:pPr marL="457200" indent="-457200" eaLnBrk="1" hangingPunct="1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Выставка работ</a:t>
            </a:r>
          </a:p>
          <a:p>
            <a:pPr marL="457200" indent="-457200" eaLnBrk="1" hangingPunct="1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Обсуждение</a:t>
            </a:r>
          </a:p>
          <a:p>
            <a:pPr marL="457200" indent="-457200" eaLnBrk="1" hangingPunct="1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Привлечение родителей</a:t>
            </a:r>
          </a:p>
          <a:p>
            <a:pPr marL="457200" indent="-457200" eaLnBrk="1" hangingPunct="1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Сценки с готовыми героями</a:t>
            </a:r>
          </a:p>
          <a:p>
            <a:pPr marL="457200" indent="-457200" eaLnBrk="1" hangingPunct="1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Озвучка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персонажа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572296" cy="714394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Средняя возрастная группа</a:t>
            </a:r>
          </a:p>
        </p:txBody>
      </p:sp>
      <p:pic>
        <p:nvPicPr>
          <p:cNvPr id="14340" name="Содержимое 5" descr="DSC038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9128">
            <a:off x="461429" y="1694157"/>
            <a:ext cx="2571767" cy="38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2143116"/>
            <a:ext cx="4071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Дети 8-11 лет: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Изготовление папье-маше самостоятельно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Авторский эскиз по заданной теме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Каркас более сложный по эскизу (проволока, мятая бумага, фольга, картон)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Создание формы из массы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Детализация изделия (глаза, пуговицы, карманы, орнамент и т.д.)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Декорирование, нанесение фактуры</a:t>
            </a:r>
          </a:p>
        </p:txBody>
      </p:sp>
      <p:pic>
        <p:nvPicPr>
          <p:cNvPr id="14339" name="Содержимое 3" descr="средн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1247421">
            <a:off x="2379697" y="3159428"/>
            <a:ext cx="1902691" cy="3292231"/>
          </a:xfrm>
        </p:spPr>
      </p:pic>
      <p:sp>
        <p:nvSpPr>
          <p:cNvPr id="6" name="TextBox 5"/>
          <p:cNvSpPr txBox="1"/>
          <p:nvPr/>
        </p:nvSpPr>
        <p:spPr>
          <a:xfrm>
            <a:off x="2928926" y="1428736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dirty="0" smtClean="0">
                <a:solidFill>
                  <a:srgbClr val="FF0000"/>
                </a:solidFill>
              </a:rPr>
              <a:t>В дизайн изделий включаем ткань, мех, </a:t>
            </a:r>
            <a:r>
              <a:rPr lang="ru-RU" sz="2000" dirty="0" err="1" smtClean="0">
                <a:solidFill>
                  <a:srgbClr val="FF0000"/>
                </a:solidFill>
              </a:rPr>
              <a:t>пайетки</a:t>
            </a:r>
            <a:r>
              <a:rPr lang="ru-RU" sz="2000" dirty="0" smtClean="0">
                <a:solidFill>
                  <a:srgbClr val="FF0000"/>
                </a:solidFill>
              </a:rPr>
              <a:t>, пуговицы …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средняя г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071546"/>
            <a:ext cx="3929090" cy="5193590"/>
          </a:xfrm>
          <a:prstGeom prst="rect">
            <a:avLst/>
          </a:prstGeom>
        </p:spPr>
      </p:pic>
      <p:pic>
        <p:nvPicPr>
          <p:cNvPr id="3" name="Содержимое 9" descr="DSC038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2357431"/>
            <a:ext cx="3214710" cy="3874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76" y="1000108"/>
            <a:ext cx="3642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Включаем в декорирование 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Крупы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Яичную скорлупу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Горох для глаз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6329378" cy="704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Техника- «Мятая бумага»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Содержимое 3" descr="средняя группа мятая бумаг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641237"/>
            <a:ext cx="4214842" cy="4364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2786058"/>
            <a:ext cx="3691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Отличается от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папье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маше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Обработкой бумаги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Фактурой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Декоративностью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15238" cy="1143000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Игрушки небольших размеров: </a:t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</a:rPr>
              <a:t>каркас+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мятая бумага</a:t>
            </a:r>
          </a:p>
        </p:txBody>
      </p:sp>
      <p:pic>
        <p:nvPicPr>
          <p:cNvPr id="18435" name="Содержимое 3" descr="средняя каркасна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2357430"/>
            <a:ext cx="4134311" cy="3643321"/>
          </a:xfrm>
        </p:spPr>
      </p:pic>
      <p:pic>
        <p:nvPicPr>
          <p:cNvPr id="4" name="Содержимое 3" descr="ср групп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857934" cy="246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20555066">
            <a:off x="1280609" y="4391041"/>
            <a:ext cx="3319903" cy="1364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Для детей работающих медленно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6643734" cy="571504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Старшая возрастная группа</a:t>
            </a:r>
          </a:p>
        </p:txBody>
      </p:sp>
      <p:pic>
        <p:nvPicPr>
          <p:cNvPr id="19459" name="Содержимое 3" descr="средня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70" y="1428736"/>
            <a:ext cx="3103562" cy="5164133"/>
          </a:xfrm>
        </p:spPr>
      </p:pic>
      <p:sp>
        <p:nvSpPr>
          <p:cNvPr id="4" name="Прямоугольник 3"/>
          <p:cNvSpPr/>
          <p:nvPr/>
        </p:nvSpPr>
        <p:spPr>
          <a:xfrm>
            <a:off x="500034" y="1571612"/>
            <a:ext cx="4714907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Дети старше 11 лет: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Композиционная разработка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Авторский эскиз по заданной теме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Каркас более сложный по эскизу (проволока, мятая бумага, фольга, картон)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Создание формы из массы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Детализация изделия (глаза, пуговицы, карманы, орнамент и т.д.)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Декорирование: нанесение фактуры, орнамента и детализация образа и одежды</a:t>
            </a:r>
          </a:p>
          <a:p>
            <a:pPr algn="ctr"/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Юный </a:t>
            </a:r>
            <a:r>
              <a:rPr lang="ru-RU" sz="4000" dirty="0" err="1" smtClean="0">
                <a:solidFill>
                  <a:srgbClr val="FF0000"/>
                </a:solidFill>
              </a:rPr>
              <a:t>художник+</a:t>
            </a:r>
            <a:r>
              <a:rPr lang="ru-RU" sz="4000" dirty="0" smtClean="0">
                <a:solidFill>
                  <a:srgbClr val="FF0000"/>
                </a:solidFill>
              </a:rPr>
              <a:t> своя </a:t>
            </a:r>
            <a:r>
              <a:rPr lang="ru-RU" sz="4000" dirty="0" err="1" smtClean="0">
                <a:solidFill>
                  <a:srgbClr val="FF0000"/>
                </a:solidFill>
              </a:rPr>
              <a:t>идея+</a:t>
            </a:r>
            <a:r>
              <a:rPr lang="ru-RU" sz="4000" dirty="0" smtClean="0">
                <a:solidFill>
                  <a:srgbClr val="FF0000"/>
                </a:solidFill>
              </a:rPr>
              <a:t> помощь педагога - готовый проект!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3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286124"/>
            <a:ext cx="3445625" cy="3102823"/>
          </a:xfrm>
        </p:spPr>
      </p:pic>
      <p:sp>
        <p:nvSpPr>
          <p:cNvPr id="8" name="TextBox 7"/>
          <p:cNvSpPr txBox="1"/>
          <p:nvPr/>
        </p:nvSpPr>
        <p:spPr>
          <a:xfrm>
            <a:off x="500034" y="1928802"/>
            <a:ext cx="4482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Разработка композиции двух видов:</a:t>
            </a:r>
          </a:p>
        </p:txBody>
      </p:sp>
      <p:pic>
        <p:nvPicPr>
          <p:cNvPr id="9" name="Содержимое 3" descr="старшая композиция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0694" y="1857364"/>
            <a:ext cx="3226513" cy="464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694446">
            <a:off x="3746340" y="3298842"/>
            <a:ext cx="2713841" cy="1210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Сложная (более  3)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20803648">
            <a:off x="1453408" y="2447618"/>
            <a:ext cx="2787804" cy="1161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Простая (1-2 предмета)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6072230" cy="704866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Композиция «Диванчик» </a:t>
            </a:r>
          </a:p>
        </p:txBody>
      </p:sp>
      <p:pic>
        <p:nvPicPr>
          <p:cNvPr id="20483" name="Содержимое 3" descr="старшая г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857364"/>
            <a:ext cx="5097057" cy="3878268"/>
          </a:xfrm>
        </p:spPr>
      </p:pic>
      <p:sp>
        <p:nvSpPr>
          <p:cNvPr id="5" name="Стрелка влево 4"/>
          <p:cNvSpPr/>
          <p:nvPr/>
        </p:nvSpPr>
        <p:spPr>
          <a:xfrm rot="21104152">
            <a:off x="4664306" y="1705752"/>
            <a:ext cx="4071966" cy="18791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Диван: </a:t>
            </a:r>
            <a:r>
              <a:rPr lang="ru-RU" sz="2000" dirty="0" err="1" smtClean="0"/>
              <a:t>проволока+картон+мятая</a:t>
            </a:r>
            <a:r>
              <a:rPr lang="ru-RU" sz="2000" dirty="0" smtClean="0"/>
              <a:t> бумага</a:t>
            </a:r>
          </a:p>
        </p:txBody>
      </p:sp>
      <p:sp>
        <p:nvSpPr>
          <p:cNvPr id="6" name="Стрелка влево 5"/>
          <p:cNvSpPr/>
          <p:nvPr/>
        </p:nvSpPr>
        <p:spPr>
          <a:xfrm rot="1245000">
            <a:off x="4043905" y="4036796"/>
            <a:ext cx="3955059" cy="18889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Ангел: </a:t>
            </a:r>
            <a:r>
              <a:rPr lang="ru-RU" sz="2000" dirty="0" err="1" smtClean="0"/>
              <a:t>проволока+скотч+мятая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бумага+фольга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старшая групп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714488"/>
            <a:ext cx="4685249" cy="3898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78579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Каждый ученик придумывает свой образ ангела,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форму и цвет дивана, свой декор!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2428868"/>
            <a:ext cx="4038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Роспись: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Диван – от темного к светлому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Ангел – от светлого к темному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786454"/>
            <a:ext cx="7653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Для придания жесткости ниткам и ткани используем клей ПВА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071934" y="785794"/>
            <a:ext cx="4371975" cy="642957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Каркасные куклы</a:t>
            </a:r>
          </a:p>
        </p:txBody>
      </p:sp>
      <p:pic>
        <p:nvPicPr>
          <p:cNvPr id="22531" name="Содержимое 3" descr="старшая каркасна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43636" y="1821078"/>
            <a:ext cx="2571768" cy="4510799"/>
          </a:xfrm>
        </p:spPr>
      </p:pic>
      <p:pic>
        <p:nvPicPr>
          <p:cNvPr id="22532" name="Содержимое 13" descr="DSC038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27699"/>
            <a:ext cx="3258702" cy="525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0496" y="142873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Больше внимания эмоциям и позе!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 rot="636319">
            <a:off x="3208904" y="3073124"/>
            <a:ext cx="3286148" cy="1794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Используется более упругая проволока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285720" y="785793"/>
            <a:ext cx="8429683" cy="785831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F0"/>
                </a:solidFill>
              </a:rPr>
              <a:t>Младшая возрастная  группа</a:t>
            </a:r>
          </a:p>
        </p:txBody>
      </p:sp>
      <p:pic>
        <p:nvPicPr>
          <p:cNvPr id="6147" name="Содержимое 3" descr="младшая гр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785926"/>
            <a:ext cx="4730750" cy="4389437"/>
          </a:xfrm>
        </p:spPr>
      </p:pic>
      <p:sp>
        <p:nvSpPr>
          <p:cNvPr id="5" name="TextBox 4"/>
          <p:cNvSpPr txBox="1"/>
          <p:nvPr/>
        </p:nvSpPr>
        <p:spPr>
          <a:xfrm>
            <a:off x="5643570" y="1928802"/>
            <a:ext cx="29289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Дети 6-8 лет: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Знакомство с техникой папье-маше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Работа по образцу и заданной теме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Построение формы на знании геометрических фигур (форма обтекаемая без выступающих деталей)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43932" cy="581025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Картонаж- техника для усидчивых</a:t>
            </a:r>
          </a:p>
        </p:txBody>
      </p:sp>
      <p:pic>
        <p:nvPicPr>
          <p:cNvPr id="23555" name="Содержимое 16" descr="DSC03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500174"/>
            <a:ext cx="3660110" cy="4860922"/>
          </a:xfrm>
        </p:spPr>
      </p:pic>
      <p:sp>
        <p:nvSpPr>
          <p:cNvPr id="4" name="TextBox 3"/>
          <p:cNvSpPr txBox="1"/>
          <p:nvPr/>
        </p:nvSpPr>
        <p:spPr>
          <a:xfrm>
            <a:off x="357158" y="1714488"/>
            <a:ext cx="4797917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Создание может занять 2-3 месяца: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Эскиз в натуральный размер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Копия эскиза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Шаблоны деталей вырезаем </a:t>
            </a:r>
          </a:p>
          <a:p>
            <a:pPr marL="457200" indent="-45720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 эскизу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Детали из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гофрокартона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457200" indent="-45720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вырезаем по шаблонам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Детали на переднем плане </a:t>
            </a:r>
          </a:p>
          <a:p>
            <a:pPr marL="457200" indent="-45720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клеим в 2-3 слоя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Раскраска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Прорисовка деталей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Декорирование с использованием </a:t>
            </a:r>
          </a:p>
          <a:p>
            <a:pPr marL="457200" indent="-45720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круп, камней и т.д.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214942" y="1357298"/>
            <a:ext cx="3500462" cy="4357718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Композиции в которых есть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все приемы используемые педагогом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в технике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папье-маше</a:t>
            </a:r>
          </a:p>
        </p:txBody>
      </p:sp>
      <p:pic>
        <p:nvPicPr>
          <p:cNvPr id="24579" name="Содержимое 3" descr="старшая композици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4500594" cy="501730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4572032" cy="3786214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Композиции объединения на Международной выставке «Пасхальное яйцо» в Москве</a:t>
            </a:r>
          </a:p>
        </p:txBody>
      </p:sp>
      <p:pic>
        <p:nvPicPr>
          <p:cNvPr id="25603" name="Содержимое 3" descr="выстав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1357298"/>
            <a:ext cx="4181890" cy="460689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3043238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B0F0"/>
                </a:solidFill>
              </a:rPr>
              <a:t>Месим массу папье-маше</a:t>
            </a:r>
          </a:p>
        </p:txBody>
      </p:sp>
      <p:pic>
        <p:nvPicPr>
          <p:cNvPr id="7171" name="Содержимое 3" descr="месим тесто папье маше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0" y="1071546"/>
            <a:ext cx="4352925" cy="5324475"/>
          </a:xfrm>
        </p:spPr>
      </p:pic>
      <p:sp>
        <p:nvSpPr>
          <p:cNvPr id="4" name="TextBox 3"/>
          <p:cNvSpPr txBox="1"/>
          <p:nvPr/>
        </p:nvSpPr>
        <p:spPr>
          <a:xfrm>
            <a:off x="428596" y="2571744"/>
            <a:ext cx="34290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Необходимо: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Емкость для массы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Туалетная бумага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Клей ПВА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Вода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4429156" cy="1376364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B0F0"/>
                </a:solidFill>
              </a:rPr>
              <a:t>Фигуры на разной каркасной основе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2"/>
          </p:nvPr>
        </p:nvSpPr>
        <p:spPr>
          <a:xfrm rot="621066">
            <a:off x="1094141" y="2099744"/>
            <a:ext cx="2743200" cy="500066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Ежик как эксперимент</a:t>
            </a:r>
          </a:p>
        </p:txBody>
      </p:sp>
      <p:sp>
        <p:nvSpPr>
          <p:cNvPr id="9220" name="Содержимое 6"/>
          <p:cNvSpPr>
            <a:spLocks noGrp="1"/>
          </p:cNvSpPr>
          <p:nvPr>
            <p:ph sz="half" idx="1"/>
          </p:nvPr>
        </p:nvSpPr>
        <p:spPr>
          <a:xfrm>
            <a:off x="5000628" y="2143116"/>
            <a:ext cx="3683016" cy="2786082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Основы: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Любая пластиковая баночка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Мятая бумага + скотч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Картон + мятая бумага + скотч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Проволока + мятая бумага + скотч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</p:txBody>
      </p:sp>
      <p:pic>
        <p:nvPicPr>
          <p:cNvPr id="9221" name="Содержимое 4" descr="еж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2608">
            <a:off x="1602508" y="2509323"/>
            <a:ext cx="1931984" cy="21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Содержимое 7" descr="DSC038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715235">
            <a:off x="522766" y="3535231"/>
            <a:ext cx="1738788" cy="2648897"/>
          </a:xfrm>
        </p:spPr>
      </p:pic>
      <p:pic>
        <p:nvPicPr>
          <p:cNvPr id="9223" name="Содержимое 4" descr="младшая (2)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28926" y="4857760"/>
            <a:ext cx="2689106" cy="16848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786190"/>
            <a:ext cx="4087482" cy="2500650"/>
          </a:xfrm>
        </p:spPr>
      </p:pic>
      <p:pic>
        <p:nvPicPr>
          <p:cNvPr id="6" name="Содержимое 3" descr="DSC03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2285992"/>
            <a:ext cx="3626300" cy="253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48" y="1857364"/>
            <a:ext cx="47510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Основы: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Любая пластиковая баночка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Мятая бумага + скотч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Картон + мятая бумага + скотч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Проволока + мятая бумага + скотч</a:t>
            </a:r>
            <a:endParaRPr lang="ru-RU" sz="2000" dirty="0"/>
          </a:p>
        </p:txBody>
      </p:sp>
      <p:sp>
        <p:nvSpPr>
          <p:cNvPr id="10" name="Стрелка влево 9"/>
          <p:cNvSpPr/>
          <p:nvPr/>
        </p:nvSpPr>
        <p:spPr>
          <a:xfrm rot="20543867">
            <a:off x="1890428" y="901077"/>
            <a:ext cx="3236941" cy="1333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tx2">
                  <a:lumMod val="50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</a:rPr>
              <a:t>Картон + мятая бумага + скотч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357290" y="4643446"/>
            <a:ext cx="3286148" cy="1413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tx2">
                  <a:lumMod val="50000"/>
                </a:schemeClr>
              </a:buClr>
            </a:pPr>
            <a:r>
              <a:rPr lang="ru-RU" sz="2000" dirty="0" smtClean="0">
                <a:solidFill>
                  <a:schemeClr val="bg1"/>
                </a:solidFill>
              </a:rPr>
              <a:t>Мятая бумага + скотч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младш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7625" y="857250"/>
            <a:ext cx="5059363" cy="3311525"/>
          </a:xfrm>
          <a:prstGeom prst="rect">
            <a:avLst/>
          </a:prstGeom>
        </p:spPr>
      </p:pic>
      <p:pic>
        <p:nvPicPr>
          <p:cNvPr id="3" name="Содержимое 3" descr="DSC038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3143248"/>
            <a:ext cx="4071937" cy="2384425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1105195">
            <a:off x="1130249" y="1151603"/>
            <a:ext cx="2979478" cy="130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ru-RU" sz="2000" dirty="0" smtClean="0">
                <a:solidFill>
                  <a:schemeClr val="bg1"/>
                </a:solidFill>
              </a:rPr>
              <a:t>Мятая бумага + скотч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4572000" y="4500570"/>
            <a:ext cx="3143272" cy="15716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Проволока + мятая бумага + скотч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DSC038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681653">
            <a:off x="737632" y="1828630"/>
            <a:ext cx="3002868" cy="3827445"/>
          </a:xfrm>
          <a:prstGeom prst="rect">
            <a:avLst/>
          </a:prstGeom>
        </p:spPr>
      </p:pic>
      <p:pic>
        <p:nvPicPr>
          <p:cNvPr id="3" name="Содержимое 5" descr="DSC038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902536">
            <a:off x="4946546" y="1614934"/>
            <a:ext cx="3602987" cy="3912533"/>
          </a:xfrm>
          <a:prstGeom prst="rect">
            <a:avLst/>
          </a:prstGeom>
        </p:spPr>
      </p:pic>
      <p:sp>
        <p:nvSpPr>
          <p:cNvPr id="8" name="Двойная стрелка влево/вправо 7"/>
          <p:cNvSpPr/>
          <p:nvPr/>
        </p:nvSpPr>
        <p:spPr>
          <a:xfrm>
            <a:off x="2714612" y="1214422"/>
            <a:ext cx="3500462" cy="13418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Картон + </a:t>
            </a:r>
          </a:p>
          <a:p>
            <a:pPr marL="457200" indent="-457200" algn="ctr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мятая бумага + скотч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DSC03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285860"/>
            <a:ext cx="2118604" cy="4389437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773730">
            <a:off x="4084112" y="1361145"/>
            <a:ext cx="2714644" cy="1056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tx2">
                  <a:lumMod val="50000"/>
                </a:schemeClr>
              </a:buClr>
            </a:pPr>
            <a:r>
              <a:rPr lang="ru-RU" dirty="0" smtClean="0">
                <a:solidFill>
                  <a:schemeClr val="bg1"/>
                </a:solidFill>
              </a:rPr>
              <a:t>Любая пластиковая баночка</a:t>
            </a:r>
          </a:p>
        </p:txBody>
      </p:sp>
      <p:pic>
        <p:nvPicPr>
          <p:cNvPr id="5" name="Содержимое 8" descr="DSC03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60354">
            <a:off x="-65227" y="2161832"/>
            <a:ext cx="5117246" cy="2483802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 rot="1029066">
            <a:off x="3286116" y="3214686"/>
            <a:ext cx="2643206" cy="1199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tx2">
                  <a:lumMod val="50000"/>
                </a:schemeClr>
              </a:buClr>
            </a:pPr>
            <a:r>
              <a:rPr lang="ru-RU" dirty="0" smtClean="0">
                <a:solidFill>
                  <a:schemeClr val="bg1"/>
                </a:solidFill>
              </a:rPr>
              <a:t>Проволока + мятая бумага + скотч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257808" cy="6429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Работа с красками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" name="Содержимое 4" descr="младшая к новому году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714488"/>
            <a:ext cx="4710447" cy="4614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2786058"/>
            <a:ext cx="367632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Последовательность работы: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Просушка изделия (3-7 дней)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Грунтовка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Прорисовка границ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Роспись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От светлого к темному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От темного к светлому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171448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Используются краски на водной основе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rgbClr val="FFFFFF"/>
      </a:lt1>
      <a:dk2>
        <a:srgbClr val="D487C4"/>
      </a:dk2>
      <a:lt2>
        <a:srgbClr val="F3DFEF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D487C4"/>
    </a:dk2>
    <a:lt2>
      <a:srgbClr val="E2AFD8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D487C4"/>
    </a:dk2>
    <a:lt2>
      <a:srgbClr val="E2AFD8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494</Words>
  <Application>Microsoft Office PowerPoint</Application>
  <PresentationFormat>Экран (4:3)</PresentationFormat>
  <Paragraphs>113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  <vt:variant>
        <vt:lpstr>Произвольные показы</vt:lpstr>
      </vt:variant>
      <vt:variant>
        <vt:i4>1</vt:i4>
      </vt:variant>
    </vt:vector>
  </HeadingPairs>
  <TitlesOfParts>
    <vt:vector size="24" baseType="lpstr">
      <vt:lpstr>Поток</vt:lpstr>
      <vt:lpstr>«БУМАЖНАЯ ФАНТАЗИЯ» ПРОЕКТ-ПРАКТИКА</vt:lpstr>
      <vt:lpstr>Младшая возрастная  группа</vt:lpstr>
      <vt:lpstr>Месим массу папье-маше</vt:lpstr>
      <vt:lpstr>Фигуры на разной каркасной основе</vt:lpstr>
      <vt:lpstr>Слайд 5</vt:lpstr>
      <vt:lpstr>Слайд 6</vt:lpstr>
      <vt:lpstr>Слайд 7</vt:lpstr>
      <vt:lpstr>Слайд 8</vt:lpstr>
      <vt:lpstr>Работа с красками</vt:lpstr>
      <vt:lpstr>Важный этап- подведение итогов</vt:lpstr>
      <vt:lpstr>Средняя возрастная группа</vt:lpstr>
      <vt:lpstr>Слайд 12</vt:lpstr>
      <vt:lpstr>Техника- «Мятая бумага»</vt:lpstr>
      <vt:lpstr>Игрушки небольших размеров:   каркас+ мятая бумага</vt:lpstr>
      <vt:lpstr>Старшая возрастная группа</vt:lpstr>
      <vt:lpstr>Юный художник+ своя идея+ помощь педагога - готовый проект!</vt:lpstr>
      <vt:lpstr>Композиция «Диванчик» </vt:lpstr>
      <vt:lpstr>Слайд 18</vt:lpstr>
      <vt:lpstr>Каркасные куклы</vt:lpstr>
      <vt:lpstr>Картонаж- техника для усидчивых</vt:lpstr>
      <vt:lpstr>Композиции в которых есть  все приемы используемые педагогом  в технике  папье-маше</vt:lpstr>
      <vt:lpstr>Композиции объединения на Международной выставке «Пасхальное яйцо» в Москве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ПРОЕКТ-ПРАКТИКА</dc:title>
  <dc:creator>Наставник</dc:creator>
  <cp:lastModifiedBy>Наставник</cp:lastModifiedBy>
  <cp:revision>121</cp:revision>
  <dcterms:created xsi:type="dcterms:W3CDTF">2019-01-23T09:38:02Z</dcterms:created>
  <dcterms:modified xsi:type="dcterms:W3CDTF">2019-02-01T12:16:35Z</dcterms:modified>
</cp:coreProperties>
</file>